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3"/>
  </p:notesMasterIdLst>
  <p:handoutMasterIdLst>
    <p:handoutMasterId r:id="rId24"/>
  </p:handoutMasterIdLst>
  <p:sldIdLst>
    <p:sldId id="257" r:id="rId5"/>
    <p:sldId id="281" r:id="rId6"/>
    <p:sldId id="282" r:id="rId7"/>
    <p:sldId id="268" r:id="rId8"/>
    <p:sldId id="272" r:id="rId9"/>
    <p:sldId id="267" r:id="rId10"/>
    <p:sldId id="269" r:id="rId11"/>
    <p:sldId id="270" r:id="rId12"/>
    <p:sldId id="283" r:id="rId13"/>
    <p:sldId id="273" r:id="rId14"/>
    <p:sldId id="259" r:id="rId15"/>
    <p:sldId id="274" r:id="rId16"/>
    <p:sldId id="276" r:id="rId17"/>
    <p:sldId id="263" r:id="rId18"/>
    <p:sldId id="277" r:id="rId19"/>
    <p:sldId id="278" r:id="rId20"/>
    <p:sldId id="280" r:id="rId21"/>
    <p:sldId id="279" r:id="rId22"/>
  </p:sldIdLst>
  <p:sldSz cx="12188825" cy="6858000"/>
  <p:notesSz cx="6858000" cy="9144000"/>
  <p:defaultTextStyle>
    <a:defPPr rtl="0">
      <a:defRPr lang="de-de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6501" autoAdjust="0"/>
  </p:normalViewPr>
  <p:slideViewPr>
    <p:cSldViewPr>
      <p:cViewPr varScale="1">
        <p:scale>
          <a:sx n="111" d="100"/>
          <a:sy n="111" d="100"/>
        </p:scale>
        <p:origin x="594" y="9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3774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095A5E99-E976-4550-8F80-53CC813F2F5A}">
      <dgm:prSet phldrT="[Text]" custT="1"/>
      <dgm:spPr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</a:gradFill>
      </dgm:spPr>
      <dgm:t>
        <a:bodyPr rtlCol="0"/>
        <a:lstStyle/>
        <a:p>
          <a:pPr algn="l" rtl="0"/>
          <a:r>
            <a:rPr lang="de-DE" sz="2400" b="1" u="sng" noProof="0" dirty="0">
              <a:solidFill>
                <a:srgbClr val="002060"/>
              </a:solidFill>
            </a:rPr>
            <a:t>Situation1: =&gt;</a:t>
          </a:r>
          <a:r>
            <a:rPr lang="de-DE" sz="2400" b="1" u="none" noProof="0" dirty="0">
              <a:solidFill>
                <a:schemeClr val="tx1"/>
              </a:solidFill>
            </a:rPr>
            <a:t>  </a:t>
          </a:r>
          <a:r>
            <a:rPr lang="de-DE" sz="2400" b="1" u="sng" noProof="0" dirty="0" err="1">
              <a:solidFill>
                <a:schemeClr val="tx1"/>
              </a:solidFill>
            </a:rPr>
            <a:t>DataBase</a:t>
          </a:r>
          <a:r>
            <a:rPr lang="de-DE" sz="2400" b="1" u="sng" noProof="0" dirty="0">
              <a:solidFill>
                <a:schemeClr val="tx1"/>
              </a:solidFill>
            </a:rPr>
            <a:t> Connection</a:t>
          </a:r>
          <a:endParaRPr lang="de-DE" sz="2300" b="1" noProof="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03339A0D-5DC0-4B29-8353-C5AEBFD4DE86}" type="parTrans" cxnId="{D1A4D8E6-F04E-4AB1-8D0C-63DC7AB1E81F}">
      <dgm:prSet/>
      <dgm:spPr/>
      <dgm:t>
        <a:bodyPr rtlCol="0"/>
        <a:lstStyle/>
        <a:p>
          <a:pPr rtl="0"/>
          <a:endParaRPr lang="en-US"/>
        </a:p>
      </dgm:t>
    </dgm:pt>
    <dgm:pt modelId="{8877691F-1B60-4485-9174-DDEC7EE68B70}" type="sibTrans" cxnId="{D1A4D8E6-F04E-4AB1-8D0C-63DC7AB1E81F}">
      <dgm:prSet/>
      <dgm:spPr/>
      <dgm:t>
        <a:bodyPr rtlCol="0"/>
        <a:lstStyle/>
        <a:p>
          <a:pPr rtl="0"/>
          <a:endParaRPr lang="en-US" dirty="0"/>
        </a:p>
      </dgm:t>
    </dgm:pt>
    <dgm:pt modelId="{7133ECF5-4190-4604-AA2F-03C9A0A9210F}">
      <dgm:prSet phldrT="[Text]" custT="1"/>
      <dgm:spPr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</a:gradFill>
      </dgm:spPr>
      <dgm:t>
        <a:bodyPr/>
        <a:lstStyle/>
        <a:p>
          <a:r>
            <a:rPr lang="de-DE" sz="2400" b="1" u="sng" noProof="0" dirty="0">
              <a:solidFill>
                <a:srgbClr val="002060"/>
              </a:solidFill>
            </a:rPr>
            <a:t>Lösung:  </a:t>
          </a:r>
          <a:r>
            <a:rPr lang="de-DE" sz="1800" b="1" u="none" noProof="0" dirty="0">
              <a:solidFill>
                <a:schemeClr val="tx1"/>
              </a:solidFill>
            </a:rPr>
            <a:t>Die Datenbankverbindung wird als Singleton erstellt und von der gesamten Anwendung genutzt. </a:t>
          </a:r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7D1B29D7-21DD-436A-8F7C-E87DE53C1431}" type="parTrans" cxnId="{011A9761-E983-4C7D-AB1D-2038261D8FF8}">
      <dgm:prSet/>
      <dgm:spPr/>
      <dgm:t>
        <a:bodyPr rtlCol="0"/>
        <a:lstStyle/>
        <a:p>
          <a:pPr rtl="0"/>
          <a:endParaRPr lang="en-US"/>
        </a:p>
      </dgm:t>
    </dgm:pt>
    <dgm:pt modelId="{46037378-034A-4662-877A-B53E1DA069A3}" type="sibTrans" cxnId="{011A9761-E983-4C7D-AB1D-2038261D8FF8}">
      <dgm:prSet/>
      <dgm:spPr/>
      <dgm:t>
        <a:bodyPr rtlCol="0"/>
        <a:lstStyle/>
        <a:p>
          <a:pPr rtl="0"/>
          <a:endParaRPr lang="en-US"/>
        </a:p>
      </dgm:t>
    </dgm:pt>
    <dgm:pt modelId="{8EC937D8-BD76-4A12-A3E5-900D5C1E2E05}">
      <dgm:prSet phldrT="[Text]" custT="1"/>
      <dgm:spPr/>
      <dgm:t>
        <a:bodyPr rtlCol="0"/>
        <a:lstStyle/>
        <a:p>
          <a:pPr rtl="0"/>
          <a:r>
            <a:rPr lang="de-DE" sz="2400" b="1" u="sng" noProof="0" dirty="0">
              <a:solidFill>
                <a:srgbClr val="002060"/>
              </a:solidFill>
            </a:rPr>
            <a:t>Problem: </a:t>
          </a:r>
          <a:r>
            <a:rPr lang="de-DE" sz="2000" b="1" noProof="0" dirty="0"/>
            <a:t>Wenn jedes Mal eine neue Datenbankverbindung erstellt wird, kann das zu Effizienz- und Leistungsproblemen führen. </a:t>
          </a:r>
        </a:p>
      </dgm:t>
    </dgm:pt>
    <dgm:pt modelId="{B3EFD4A5-9FA1-4ABE-B722-05162509509B}" type="sibTrans" cxnId="{43DC8383-AEE5-490C-A8E5-1F216F2B8FE6}">
      <dgm:prSet/>
      <dgm:spPr/>
      <dgm:t>
        <a:bodyPr rtlCol="0"/>
        <a:lstStyle/>
        <a:p>
          <a:pPr rtl="0"/>
          <a:endParaRPr lang="en-US"/>
        </a:p>
      </dgm:t>
    </dgm:pt>
    <dgm:pt modelId="{8265EE85-9851-494E-A6D3-1CDACE947DF3}" type="parTrans" cxnId="{43DC8383-AEE5-490C-A8E5-1F216F2B8FE6}">
      <dgm:prSet/>
      <dgm:spPr/>
      <dgm:t>
        <a:bodyPr rtlCol="0"/>
        <a:lstStyle/>
        <a:p>
          <a:pPr rtl="0"/>
          <a:endParaRPr lang="en-US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</dgm:pt>
    <dgm:pt modelId="{3E0E8213-E460-4EB7-9A92-C2B1CC553F0D}" type="pres">
      <dgm:prSet presAssocID="{CD7942A0-B7D2-4B14-8FEA-55FC702F5BE7}" presName="dummyMaxCanvas" presStyleCnt="0">
        <dgm:presLayoutVars/>
      </dgm:prSet>
      <dgm:spPr/>
    </dgm:pt>
    <dgm:pt modelId="{124EF20B-D98C-45B2-BB13-7B93B5373CEB}" type="pres">
      <dgm:prSet presAssocID="{CD7942A0-B7D2-4B14-8FEA-55FC702F5BE7}" presName="ThreeNodes_1" presStyleLbl="node1" presStyleIdx="0" presStyleCnt="3" custScaleX="86798" custLinFactNeighborX="-17227" custLinFactNeighborY="0">
        <dgm:presLayoutVars>
          <dgm:bulletEnabled val="1"/>
        </dgm:presLayoutVars>
      </dgm:prSet>
      <dgm:spPr/>
    </dgm:pt>
    <dgm:pt modelId="{CA544AF7-F7B2-4CA5-9251-B4CDB8D06634}" type="pres">
      <dgm:prSet presAssocID="{CD7942A0-B7D2-4B14-8FEA-55FC702F5BE7}" presName="ThreeNodes_2" presStyleLbl="node1" presStyleIdx="1" presStyleCnt="3" custScaleX="88600" custLinFactNeighborX="-25704" custLinFactNeighborY="-7214">
        <dgm:presLayoutVars>
          <dgm:bulletEnabled val="1"/>
        </dgm:presLayoutVars>
      </dgm:prSet>
      <dgm:spPr/>
    </dgm:pt>
    <dgm:pt modelId="{2AE92D3F-F0FA-45DD-BB60-4C6FBC6BC016}" type="pres">
      <dgm:prSet presAssocID="{CD7942A0-B7D2-4B14-8FEA-55FC702F5BE7}" presName="ThreeNodes_3" presStyleLbl="node1" presStyleIdx="2" presStyleCnt="3" custScaleX="91750" custLinFactNeighborX="-35061" custLinFactNeighborY="2444">
        <dgm:presLayoutVars>
          <dgm:bulletEnabled val="1"/>
        </dgm:presLayoutVars>
      </dgm:prSet>
      <dgm:spPr/>
    </dgm:pt>
    <dgm:pt modelId="{9CA877D8-99F8-40A0-89E9-59A61C9A70F4}" type="pres">
      <dgm:prSet presAssocID="{CD7942A0-B7D2-4B14-8FEA-55FC702F5BE7}" presName="ThreeConn_1-2" presStyleLbl="fgAccFollowNode1" presStyleIdx="0" presStyleCnt="2" custAng="5400000" custFlipVert="0" custFlipHor="0" custScaleX="6472" custScaleY="21007" custLinFactX="-500000" custLinFactY="164557" custLinFactNeighborX="-548157" custLinFactNeighborY="200000">
        <dgm:presLayoutVars>
          <dgm:bulletEnabled val="1"/>
        </dgm:presLayoutVars>
      </dgm:prSet>
      <dgm:spPr/>
    </dgm:pt>
    <dgm:pt modelId="{62643EF2-016C-41F1-8CBC-398422A85727}" type="pres">
      <dgm:prSet presAssocID="{CD7942A0-B7D2-4B14-8FEA-55FC702F5BE7}" presName="ThreeConn_2-3" presStyleLbl="fgAccFollowNode1" presStyleIdx="1" presStyleCnt="2" custFlipVert="1" custFlipHor="0" custScaleX="13777" custScaleY="5015" custLinFactX="-500000" custLinFactY="62301" custLinFactNeighborX="-534150" custLinFactNeighborY="100000">
        <dgm:presLayoutVars>
          <dgm:bulletEnabled val="1"/>
        </dgm:presLayoutVars>
      </dgm:prSet>
      <dgm:spPr/>
    </dgm:pt>
    <dgm:pt modelId="{7A2F6994-DA87-4497-BFC7-DD9D6EC5315F}" type="pres">
      <dgm:prSet presAssocID="{CD7942A0-B7D2-4B14-8FEA-55FC702F5BE7}" presName="ThreeNodes_1_text" presStyleLbl="node1" presStyleIdx="2" presStyleCnt="3">
        <dgm:presLayoutVars>
          <dgm:bulletEnabled val="1"/>
        </dgm:presLayoutVars>
      </dgm:prSet>
      <dgm:spPr/>
    </dgm:pt>
    <dgm:pt modelId="{916C48CB-E452-4B79-A9B9-4C9A90B47960}" type="pres">
      <dgm:prSet presAssocID="{CD7942A0-B7D2-4B14-8FEA-55FC702F5BE7}" presName="ThreeNodes_2_text" presStyleLbl="node1" presStyleIdx="2" presStyleCnt="3">
        <dgm:presLayoutVars>
          <dgm:bulletEnabled val="1"/>
        </dgm:presLayoutVars>
      </dgm:prSet>
      <dgm:spPr/>
    </dgm:pt>
    <dgm:pt modelId="{A31D264E-E285-4E5C-8EB7-762CD501BE72}" type="pres">
      <dgm:prSet presAssocID="{CD7942A0-B7D2-4B14-8FEA-55FC702F5BE7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5A89A138-BC1A-490F-935E-2EC3F74E8E18}" type="presOf" srcId="{7133ECF5-4190-4604-AA2F-03C9A0A9210F}" destId="{2AE92D3F-F0FA-45DD-BB60-4C6FBC6BC016}" srcOrd="0" destOrd="0" presId="urn:microsoft.com/office/officeart/2005/8/layout/vProcess5"/>
    <dgm:cxn modelId="{011A9761-E983-4C7D-AB1D-2038261D8FF8}" srcId="{CD7942A0-B7D2-4B14-8FEA-55FC702F5BE7}" destId="{7133ECF5-4190-4604-AA2F-03C9A0A9210F}" srcOrd="2" destOrd="0" parTransId="{7D1B29D7-21DD-436A-8F7C-E87DE53C1431}" sibTransId="{46037378-034A-4662-877A-B53E1DA069A3}"/>
    <dgm:cxn modelId="{8A063A46-8F8D-405A-B2D6-6495FA638F46}" type="presOf" srcId="{8EC937D8-BD76-4A12-A3E5-900D5C1E2E05}" destId="{CA544AF7-F7B2-4CA5-9251-B4CDB8D06634}" srcOrd="0" destOrd="0" presId="urn:microsoft.com/office/officeart/2005/8/layout/vProcess5"/>
    <dgm:cxn modelId="{A071614A-8A85-47B2-A113-0652CAB9B428}" type="presOf" srcId="{095A5E99-E976-4550-8F80-53CC813F2F5A}" destId="{124EF20B-D98C-45B2-BB13-7B93B5373CEB}" srcOrd="0" destOrd="0" presId="urn:microsoft.com/office/officeart/2005/8/layout/vProcess5"/>
    <dgm:cxn modelId="{43DC8383-AEE5-490C-A8E5-1F216F2B8FE6}" srcId="{CD7942A0-B7D2-4B14-8FEA-55FC702F5BE7}" destId="{8EC937D8-BD76-4A12-A3E5-900D5C1E2E05}" srcOrd="1" destOrd="0" parTransId="{8265EE85-9851-494E-A6D3-1CDACE947DF3}" sibTransId="{B3EFD4A5-9FA1-4ABE-B722-05162509509B}"/>
    <dgm:cxn modelId="{03E7038C-2CC0-496B-88A0-60396CDC31E4}" type="presOf" srcId="{7133ECF5-4190-4604-AA2F-03C9A0A9210F}" destId="{A31D264E-E285-4E5C-8EB7-762CD501BE72}" srcOrd="1" destOrd="0" presId="urn:microsoft.com/office/officeart/2005/8/layout/vProcess5"/>
    <dgm:cxn modelId="{C2D0E194-BD14-4AD2-9E3A-CE984C34B6CD}" type="presOf" srcId="{CD7942A0-B7D2-4B14-8FEA-55FC702F5BE7}" destId="{1D84D8B6-AB32-4491-B5D2-EFE3D7668B88}" srcOrd="0" destOrd="0" presId="urn:microsoft.com/office/officeart/2005/8/layout/vProcess5"/>
    <dgm:cxn modelId="{BB374C9D-646D-46E6-89B4-117F0E21BA34}" type="presOf" srcId="{8EC937D8-BD76-4A12-A3E5-900D5C1E2E05}" destId="{916C48CB-E452-4B79-A9B9-4C9A90B47960}" srcOrd="1" destOrd="0" presId="urn:microsoft.com/office/officeart/2005/8/layout/vProcess5"/>
    <dgm:cxn modelId="{12FC7FDE-4033-4970-A683-61DE6FA84E89}" type="presOf" srcId="{8877691F-1B60-4485-9174-DDEC7EE68B70}" destId="{9CA877D8-99F8-40A0-89E9-59A61C9A70F4}" srcOrd="0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7C007CEB-6418-4EA7-9CB6-5B93D0C655E6}" type="presOf" srcId="{095A5E99-E976-4550-8F80-53CC813F2F5A}" destId="{7A2F6994-DA87-4497-BFC7-DD9D6EC5315F}" srcOrd="1" destOrd="0" presId="urn:microsoft.com/office/officeart/2005/8/layout/vProcess5"/>
    <dgm:cxn modelId="{6CF7D6F9-A5F2-48E3-AF5C-A2074559AE21}" type="presOf" srcId="{B3EFD4A5-9FA1-4ABE-B722-05162509509B}" destId="{62643EF2-016C-41F1-8CBC-398422A85727}" srcOrd="0" destOrd="0" presId="urn:microsoft.com/office/officeart/2005/8/layout/vProcess5"/>
    <dgm:cxn modelId="{768DB908-A4BF-48A6-A740-5DD0CBAFBB11}" type="presParOf" srcId="{1D84D8B6-AB32-4491-B5D2-EFE3D7668B88}" destId="{3E0E8213-E460-4EB7-9A92-C2B1CC553F0D}" srcOrd="0" destOrd="0" presId="urn:microsoft.com/office/officeart/2005/8/layout/vProcess5"/>
    <dgm:cxn modelId="{A8B17D3B-E670-4FE0-A845-244C702B8151}" type="presParOf" srcId="{1D84D8B6-AB32-4491-B5D2-EFE3D7668B88}" destId="{124EF20B-D98C-45B2-BB13-7B93B5373CEB}" srcOrd="1" destOrd="0" presId="urn:microsoft.com/office/officeart/2005/8/layout/vProcess5"/>
    <dgm:cxn modelId="{1E8E2D8B-A980-4080-A16E-1F74528DE4D0}" type="presParOf" srcId="{1D84D8B6-AB32-4491-B5D2-EFE3D7668B88}" destId="{CA544AF7-F7B2-4CA5-9251-B4CDB8D06634}" srcOrd="2" destOrd="0" presId="urn:microsoft.com/office/officeart/2005/8/layout/vProcess5"/>
    <dgm:cxn modelId="{7992440C-9F36-432D-90EE-E2A708CEB38B}" type="presParOf" srcId="{1D84D8B6-AB32-4491-B5D2-EFE3D7668B88}" destId="{2AE92D3F-F0FA-45DD-BB60-4C6FBC6BC016}" srcOrd="3" destOrd="0" presId="urn:microsoft.com/office/officeart/2005/8/layout/vProcess5"/>
    <dgm:cxn modelId="{DBE883B8-7D13-43BA-A456-8DBB93D30C93}" type="presParOf" srcId="{1D84D8B6-AB32-4491-B5D2-EFE3D7668B88}" destId="{9CA877D8-99F8-40A0-89E9-59A61C9A70F4}" srcOrd="4" destOrd="0" presId="urn:microsoft.com/office/officeart/2005/8/layout/vProcess5"/>
    <dgm:cxn modelId="{A3B9E6ED-FFD0-430E-B609-EBE8E75E7C44}" type="presParOf" srcId="{1D84D8B6-AB32-4491-B5D2-EFE3D7668B88}" destId="{62643EF2-016C-41F1-8CBC-398422A85727}" srcOrd="5" destOrd="0" presId="urn:microsoft.com/office/officeart/2005/8/layout/vProcess5"/>
    <dgm:cxn modelId="{278FE748-9C54-4E36-9203-E948DB63C99A}" type="presParOf" srcId="{1D84D8B6-AB32-4491-B5D2-EFE3D7668B88}" destId="{7A2F6994-DA87-4497-BFC7-DD9D6EC5315F}" srcOrd="6" destOrd="0" presId="urn:microsoft.com/office/officeart/2005/8/layout/vProcess5"/>
    <dgm:cxn modelId="{E81279B5-23BF-4F73-A353-8831FC04E9BC}" type="presParOf" srcId="{1D84D8B6-AB32-4491-B5D2-EFE3D7668B88}" destId="{916C48CB-E452-4B79-A9B9-4C9A90B47960}" srcOrd="7" destOrd="0" presId="urn:microsoft.com/office/officeart/2005/8/layout/vProcess5"/>
    <dgm:cxn modelId="{16289EC3-0C51-4B32-B6CC-FE8F7F6F6C76}" type="presParOf" srcId="{1D84D8B6-AB32-4491-B5D2-EFE3D7668B88}" destId="{A31D264E-E285-4E5C-8EB7-762CD501BE72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095A5E99-E976-4550-8F80-53CC813F2F5A}">
      <dgm:prSet phldrT="[Text]" custT="1"/>
      <dgm:spPr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</a:gradFill>
      </dgm:spPr>
      <dgm:t>
        <a:bodyPr rtlCol="0"/>
        <a:lstStyle/>
        <a:p>
          <a:pPr algn="l" rtl="0"/>
          <a:r>
            <a:rPr lang="de-DE" sz="2400" b="1" u="sng" noProof="0" dirty="0">
              <a:solidFill>
                <a:srgbClr val="002060"/>
              </a:solidFill>
            </a:rPr>
            <a:t>Situation2 =&gt; </a:t>
          </a:r>
          <a:r>
            <a:rPr lang="de-DE" sz="2400" b="1" u="sng" noProof="0" dirty="0" err="1">
              <a:solidFill>
                <a:srgbClr val="002060"/>
              </a:solidFill>
            </a:rPr>
            <a:t>Logging</a:t>
          </a:r>
          <a:r>
            <a:rPr lang="de-DE" sz="2400" b="1" u="sng" noProof="0" dirty="0">
              <a:solidFill>
                <a:srgbClr val="002060"/>
              </a:solidFill>
            </a:rPr>
            <a:t>: </a:t>
          </a:r>
          <a:r>
            <a:rPr lang="de-DE" sz="2400" b="1" u="none" noProof="0" dirty="0">
              <a:solidFill>
                <a:schemeClr val="tx1"/>
              </a:solidFill>
            </a:rPr>
            <a:t>Eine </a:t>
          </a:r>
          <a:r>
            <a:rPr lang="de-DE" sz="2400" b="1" u="none" noProof="0" dirty="0" err="1">
              <a:solidFill>
                <a:schemeClr val="tx1"/>
              </a:solidFill>
            </a:rPr>
            <a:t>Application</a:t>
          </a:r>
          <a:r>
            <a:rPr lang="de-DE" sz="2400" b="1" u="none" noProof="0" dirty="0">
              <a:solidFill>
                <a:schemeClr val="tx1"/>
              </a:solidFill>
            </a:rPr>
            <a:t> muss Logs speichern, um Aktionen und Fehler zu dokumentieren.</a:t>
          </a:r>
          <a:endParaRPr lang="de-DE" sz="2300" b="1" u="none" noProof="0" dirty="0">
            <a:solidFill>
              <a:schemeClr val="tx1"/>
            </a:solidFill>
          </a:endParaRPr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03339A0D-5DC0-4B29-8353-C5AEBFD4DE86}" type="parTrans" cxnId="{D1A4D8E6-F04E-4AB1-8D0C-63DC7AB1E81F}">
      <dgm:prSet/>
      <dgm:spPr/>
      <dgm:t>
        <a:bodyPr rtlCol="0"/>
        <a:lstStyle/>
        <a:p>
          <a:pPr rtl="0"/>
          <a:endParaRPr lang="en-US"/>
        </a:p>
      </dgm:t>
    </dgm:pt>
    <dgm:pt modelId="{8877691F-1B60-4485-9174-DDEC7EE68B70}" type="sibTrans" cxnId="{D1A4D8E6-F04E-4AB1-8D0C-63DC7AB1E81F}">
      <dgm:prSet/>
      <dgm:spPr/>
      <dgm:t>
        <a:bodyPr rtlCol="0"/>
        <a:lstStyle/>
        <a:p>
          <a:pPr rtl="0"/>
          <a:endParaRPr lang="en-US" dirty="0"/>
        </a:p>
      </dgm:t>
    </dgm:pt>
    <dgm:pt modelId="{8EC937D8-BD76-4A12-A3E5-900D5C1E2E05}">
      <dgm:prSet phldrT="[Text]" custT="1"/>
      <dgm:spPr/>
      <dgm:t>
        <a:bodyPr rtlCol="0"/>
        <a:lstStyle/>
        <a:p>
          <a:pPr rtl="0"/>
          <a:r>
            <a:rPr lang="de-DE" sz="2400" b="1" u="sng" noProof="0" dirty="0">
              <a:solidFill>
                <a:srgbClr val="002060"/>
              </a:solidFill>
            </a:rPr>
            <a:t>Problem: </a:t>
          </a:r>
          <a:r>
            <a:rPr lang="de-DE" sz="2000" b="1" u="none" noProof="0" dirty="0">
              <a:solidFill>
                <a:schemeClr val="tx1"/>
              </a:solidFill>
            </a:rPr>
            <a:t>Wenn mehrere Log-Objekte erstellt werden, können die Logs unordentlich werden und das System kompliziert machen.</a:t>
          </a:r>
        </a:p>
      </dgm:t>
    </dgm:pt>
    <dgm:pt modelId="{B3EFD4A5-9FA1-4ABE-B722-05162509509B}" type="sibTrans" cxnId="{43DC8383-AEE5-490C-A8E5-1F216F2B8FE6}">
      <dgm:prSet/>
      <dgm:spPr/>
      <dgm:t>
        <a:bodyPr rtlCol="0"/>
        <a:lstStyle/>
        <a:p>
          <a:pPr rtl="0"/>
          <a:endParaRPr lang="en-US"/>
        </a:p>
      </dgm:t>
    </dgm:pt>
    <dgm:pt modelId="{8265EE85-9851-494E-A6D3-1CDACE947DF3}" type="parTrans" cxnId="{43DC8383-AEE5-490C-A8E5-1F216F2B8FE6}">
      <dgm:prSet/>
      <dgm:spPr/>
      <dgm:t>
        <a:bodyPr rtlCol="0"/>
        <a:lstStyle/>
        <a:p>
          <a:pPr rtl="0"/>
          <a:endParaRPr lang="en-US"/>
        </a:p>
      </dgm:t>
    </dgm:pt>
    <dgm:pt modelId="{939099E6-FE99-47FA-B4CC-2A4519B8E3CC}">
      <dgm:prSet phldrT="[Text]" custT="1"/>
      <dgm:spPr/>
      <dgm:t>
        <a:bodyPr rtlCol="0"/>
        <a:lstStyle/>
        <a:p>
          <a:pPr rtl="0"/>
          <a:r>
            <a:rPr lang="de-DE" sz="2400" b="1" u="sng" noProof="0" dirty="0">
              <a:solidFill>
                <a:srgbClr val="002060"/>
              </a:solidFill>
            </a:rPr>
            <a:t>Lösung: </a:t>
          </a:r>
          <a:r>
            <a:rPr lang="de-DE" sz="2000" b="1" u="none" noProof="0" dirty="0">
              <a:solidFill>
                <a:schemeClr val="tx1"/>
              </a:solidFill>
            </a:rPr>
            <a:t>Wenn</a:t>
          </a:r>
          <a:r>
            <a:rPr lang="de-DE" sz="2400" b="1" u="none" noProof="0" dirty="0">
              <a:solidFill>
                <a:srgbClr val="002060"/>
              </a:solidFill>
            </a:rPr>
            <a:t> </a:t>
          </a:r>
          <a:r>
            <a:rPr lang="de-DE" sz="2000" b="1" u="none" noProof="0" dirty="0">
              <a:solidFill>
                <a:schemeClr val="tx1"/>
              </a:solidFill>
            </a:rPr>
            <a:t>die Log-Klasse als Singleton gemacht wird, gibt es nur einen zentralen Punkt für die Log-Aufzeichnung. </a:t>
          </a:r>
        </a:p>
      </dgm:t>
    </dgm:pt>
    <dgm:pt modelId="{91F9F3FE-A315-4ED5-AA93-6F5C90AD1419}" type="parTrans" cxnId="{0B3701C8-1C9C-421E-80EF-2E5CED43ABD9}">
      <dgm:prSet/>
      <dgm:spPr/>
      <dgm:t>
        <a:bodyPr/>
        <a:lstStyle/>
        <a:p>
          <a:endParaRPr lang="de-DE"/>
        </a:p>
      </dgm:t>
    </dgm:pt>
    <dgm:pt modelId="{70EEFAAB-FBB4-43B1-8461-6C35167B976C}" type="sibTrans" cxnId="{0B3701C8-1C9C-421E-80EF-2E5CED43ABD9}">
      <dgm:prSet/>
      <dgm:spPr/>
      <dgm:t>
        <a:bodyPr/>
        <a:lstStyle/>
        <a:p>
          <a:endParaRPr lang="de-DE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</dgm:pt>
    <dgm:pt modelId="{3E0E8213-E460-4EB7-9A92-C2B1CC553F0D}" type="pres">
      <dgm:prSet presAssocID="{CD7942A0-B7D2-4B14-8FEA-55FC702F5BE7}" presName="dummyMaxCanvas" presStyleCnt="0">
        <dgm:presLayoutVars/>
      </dgm:prSet>
      <dgm:spPr/>
    </dgm:pt>
    <dgm:pt modelId="{A3DA20C1-6EF4-43A4-BA43-EAF973A2092E}" type="pres">
      <dgm:prSet presAssocID="{CD7942A0-B7D2-4B14-8FEA-55FC702F5BE7}" presName="ThreeNodes_1" presStyleLbl="node1" presStyleIdx="0" presStyleCnt="3" custScaleX="83000" custLinFactNeighborX="-8393" custLinFactNeighborY="768">
        <dgm:presLayoutVars>
          <dgm:bulletEnabled val="1"/>
        </dgm:presLayoutVars>
      </dgm:prSet>
      <dgm:spPr/>
    </dgm:pt>
    <dgm:pt modelId="{99F9F089-5457-4CB7-A1A8-ED86DBFBA1E5}" type="pres">
      <dgm:prSet presAssocID="{CD7942A0-B7D2-4B14-8FEA-55FC702F5BE7}" presName="ThreeNodes_2" presStyleLbl="node1" presStyleIdx="1" presStyleCnt="3" custScaleX="91554" custLinFactNeighborX="-16083" custLinFactNeighborY="0">
        <dgm:presLayoutVars>
          <dgm:bulletEnabled val="1"/>
        </dgm:presLayoutVars>
      </dgm:prSet>
      <dgm:spPr/>
    </dgm:pt>
    <dgm:pt modelId="{23A544BD-92CF-497F-B12B-ECFC42C5DA66}" type="pres">
      <dgm:prSet presAssocID="{CD7942A0-B7D2-4B14-8FEA-55FC702F5BE7}" presName="ThreeNodes_3" presStyleLbl="node1" presStyleIdx="2" presStyleCnt="3" custScaleX="92913" custLinFactNeighborX="-21083" custLinFactNeighborY="-2475">
        <dgm:presLayoutVars>
          <dgm:bulletEnabled val="1"/>
        </dgm:presLayoutVars>
      </dgm:prSet>
      <dgm:spPr/>
    </dgm:pt>
    <dgm:pt modelId="{7A60A737-CEA7-4485-B9CD-5BC514102A0E}" type="pres">
      <dgm:prSet presAssocID="{CD7942A0-B7D2-4B14-8FEA-55FC702F5BE7}" presName="ThreeConn_1-2" presStyleLbl="fgAccFollowNode1" presStyleIdx="0" presStyleCnt="2">
        <dgm:presLayoutVars>
          <dgm:bulletEnabled val="1"/>
        </dgm:presLayoutVars>
      </dgm:prSet>
      <dgm:spPr/>
    </dgm:pt>
    <dgm:pt modelId="{4885555A-4F02-46E6-8FAC-92BB852385D6}" type="pres">
      <dgm:prSet presAssocID="{CD7942A0-B7D2-4B14-8FEA-55FC702F5BE7}" presName="ThreeConn_2-3" presStyleLbl="fgAccFollowNode1" presStyleIdx="1" presStyleCnt="2">
        <dgm:presLayoutVars>
          <dgm:bulletEnabled val="1"/>
        </dgm:presLayoutVars>
      </dgm:prSet>
      <dgm:spPr/>
    </dgm:pt>
    <dgm:pt modelId="{9CD2088A-FED4-4A31-AFA3-88D6B7B851D0}" type="pres">
      <dgm:prSet presAssocID="{CD7942A0-B7D2-4B14-8FEA-55FC702F5BE7}" presName="ThreeNodes_1_text" presStyleLbl="node1" presStyleIdx="2" presStyleCnt="3">
        <dgm:presLayoutVars>
          <dgm:bulletEnabled val="1"/>
        </dgm:presLayoutVars>
      </dgm:prSet>
      <dgm:spPr/>
    </dgm:pt>
    <dgm:pt modelId="{600B7D45-FEA2-45EB-8082-86F3A480A50E}" type="pres">
      <dgm:prSet presAssocID="{CD7942A0-B7D2-4B14-8FEA-55FC702F5BE7}" presName="ThreeNodes_2_text" presStyleLbl="node1" presStyleIdx="2" presStyleCnt="3">
        <dgm:presLayoutVars>
          <dgm:bulletEnabled val="1"/>
        </dgm:presLayoutVars>
      </dgm:prSet>
      <dgm:spPr/>
    </dgm:pt>
    <dgm:pt modelId="{6E33281D-28E4-4719-A53B-CA448B1F2E6F}" type="pres">
      <dgm:prSet presAssocID="{CD7942A0-B7D2-4B14-8FEA-55FC702F5BE7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CF50E131-FC49-47F9-8EEA-575C195D0CD8}" type="presOf" srcId="{8877691F-1B60-4485-9174-DDEC7EE68B70}" destId="{7A60A737-CEA7-4485-B9CD-5BC514102A0E}" srcOrd="0" destOrd="0" presId="urn:microsoft.com/office/officeart/2005/8/layout/vProcess5"/>
    <dgm:cxn modelId="{A24A8266-73FC-439D-B2CA-734BE891DB99}" type="presOf" srcId="{095A5E99-E976-4550-8F80-53CC813F2F5A}" destId="{9CD2088A-FED4-4A31-AFA3-88D6B7B851D0}" srcOrd="1" destOrd="0" presId="urn:microsoft.com/office/officeart/2005/8/layout/vProcess5"/>
    <dgm:cxn modelId="{0E7F0C71-C400-4907-A30E-CBEF78FA4CBD}" type="presOf" srcId="{939099E6-FE99-47FA-B4CC-2A4519B8E3CC}" destId="{23A544BD-92CF-497F-B12B-ECFC42C5DA66}" srcOrd="0" destOrd="0" presId="urn:microsoft.com/office/officeart/2005/8/layout/vProcess5"/>
    <dgm:cxn modelId="{A9189772-2CB0-442D-98C6-E30B80B009F0}" type="presOf" srcId="{8EC937D8-BD76-4A12-A3E5-900D5C1E2E05}" destId="{600B7D45-FEA2-45EB-8082-86F3A480A50E}" srcOrd="1" destOrd="0" presId="urn:microsoft.com/office/officeart/2005/8/layout/vProcess5"/>
    <dgm:cxn modelId="{43DC8383-AEE5-490C-A8E5-1F216F2B8FE6}" srcId="{CD7942A0-B7D2-4B14-8FEA-55FC702F5BE7}" destId="{8EC937D8-BD76-4A12-A3E5-900D5C1E2E05}" srcOrd="1" destOrd="0" parTransId="{8265EE85-9851-494E-A6D3-1CDACE947DF3}" sibTransId="{B3EFD4A5-9FA1-4ABE-B722-05162509509B}"/>
    <dgm:cxn modelId="{C2D0E194-BD14-4AD2-9E3A-CE984C34B6CD}" type="presOf" srcId="{CD7942A0-B7D2-4B14-8FEA-55FC702F5BE7}" destId="{1D84D8B6-AB32-4491-B5D2-EFE3D7668B88}" srcOrd="0" destOrd="0" presId="urn:microsoft.com/office/officeart/2005/8/layout/vProcess5"/>
    <dgm:cxn modelId="{48F44CA8-5D74-4780-9C4A-18C7965DA995}" type="presOf" srcId="{939099E6-FE99-47FA-B4CC-2A4519B8E3CC}" destId="{6E33281D-28E4-4719-A53B-CA448B1F2E6F}" srcOrd="1" destOrd="0" presId="urn:microsoft.com/office/officeart/2005/8/layout/vProcess5"/>
    <dgm:cxn modelId="{FC8842AD-7A34-40A8-8DC8-9D794B4122F8}" type="presOf" srcId="{B3EFD4A5-9FA1-4ABE-B722-05162509509B}" destId="{4885555A-4F02-46E6-8FAC-92BB852385D6}" srcOrd="0" destOrd="0" presId="urn:microsoft.com/office/officeart/2005/8/layout/vProcess5"/>
    <dgm:cxn modelId="{307B95BC-CDF5-43E3-B7E2-CB946DD0AD24}" type="presOf" srcId="{095A5E99-E976-4550-8F80-53CC813F2F5A}" destId="{A3DA20C1-6EF4-43A4-BA43-EAF973A2092E}" srcOrd="0" destOrd="0" presId="urn:microsoft.com/office/officeart/2005/8/layout/vProcess5"/>
    <dgm:cxn modelId="{0B3701C8-1C9C-421E-80EF-2E5CED43ABD9}" srcId="{CD7942A0-B7D2-4B14-8FEA-55FC702F5BE7}" destId="{939099E6-FE99-47FA-B4CC-2A4519B8E3CC}" srcOrd="2" destOrd="0" parTransId="{91F9F3FE-A315-4ED5-AA93-6F5C90AD1419}" sibTransId="{70EEFAAB-FBB4-43B1-8461-6C35167B976C}"/>
    <dgm:cxn modelId="{6C04BBCD-61EE-4EFE-AABA-FCF8DF69E81B}" type="presOf" srcId="{8EC937D8-BD76-4A12-A3E5-900D5C1E2E05}" destId="{99F9F089-5457-4CB7-A1A8-ED86DBFBA1E5}" srcOrd="0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768DB908-A4BF-48A6-A740-5DD0CBAFBB11}" type="presParOf" srcId="{1D84D8B6-AB32-4491-B5D2-EFE3D7668B88}" destId="{3E0E8213-E460-4EB7-9A92-C2B1CC553F0D}" srcOrd="0" destOrd="0" presId="urn:microsoft.com/office/officeart/2005/8/layout/vProcess5"/>
    <dgm:cxn modelId="{429D0767-CC6C-4477-BB6E-10D91CB0A22C}" type="presParOf" srcId="{1D84D8B6-AB32-4491-B5D2-EFE3D7668B88}" destId="{A3DA20C1-6EF4-43A4-BA43-EAF973A2092E}" srcOrd="1" destOrd="0" presId="urn:microsoft.com/office/officeart/2005/8/layout/vProcess5"/>
    <dgm:cxn modelId="{AF9ADE3E-A8A4-4BA0-ADFD-881B6CDF2BCB}" type="presParOf" srcId="{1D84D8B6-AB32-4491-B5D2-EFE3D7668B88}" destId="{99F9F089-5457-4CB7-A1A8-ED86DBFBA1E5}" srcOrd="2" destOrd="0" presId="urn:microsoft.com/office/officeart/2005/8/layout/vProcess5"/>
    <dgm:cxn modelId="{A76D2802-BE78-411A-AA6D-A4F478A9E9AC}" type="presParOf" srcId="{1D84D8B6-AB32-4491-B5D2-EFE3D7668B88}" destId="{23A544BD-92CF-497F-B12B-ECFC42C5DA66}" srcOrd="3" destOrd="0" presId="urn:microsoft.com/office/officeart/2005/8/layout/vProcess5"/>
    <dgm:cxn modelId="{DBE5BB1C-7509-4926-ABC5-2B73B0FB437D}" type="presParOf" srcId="{1D84D8B6-AB32-4491-B5D2-EFE3D7668B88}" destId="{7A60A737-CEA7-4485-B9CD-5BC514102A0E}" srcOrd="4" destOrd="0" presId="urn:microsoft.com/office/officeart/2005/8/layout/vProcess5"/>
    <dgm:cxn modelId="{A7AAFDFB-8543-4233-B93C-BD8D6F6EF7C0}" type="presParOf" srcId="{1D84D8B6-AB32-4491-B5D2-EFE3D7668B88}" destId="{4885555A-4F02-46E6-8FAC-92BB852385D6}" srcOrd="5" destOrd="0" presId="urn:microsoft.com/office/officeart/2005/8/layout/vProcess5"/>
    <dgm:cxn modelId="{AC4A54B3-D643-48BF-A3DB-974074259F67}" type="presParOf" srcId="{1D84D8B6-AB32-4491-B5D2-EFE3D7668B88}" destId="{9CD2088A-FED4-4A31-AFA3-88D6B7B851D0}" srcOrd="6" destOrd="0" presId="urn:microsoft.com/office/officeart/2005/8/layout/vProcess5"/>
    <dgm:cxn modelId="{D0B0C15C-3D8B-4DE8-B603-D3308B6A345E}" type="presParOf" srcId="{1D84D8B6-AB32-4491-B5D2-EFE3D7668B88}" destId="{600B7D45-FEA2-45EB-8082-86F3A480A50E}" srcOrd="7" destOrd="0" presId="urn:microsoft.com/office/officeart/2005/8/layout/vProcess5"/>
    <dgm:cxn modelId="{FD6747AF-9B16-4508-BE76-6DFD96319BAF}" type="presParOf" srcId="{1D84D8B6-AB32-4491-B5D2-EFE3D7668B88}" destId="{6E33281D-28E4-4719-A53B-CA448B1F2E6F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4EF20B-D98C-45B2-BB13-7B93B5373CEB}">
      <dsp:nvSpPr>
        <dsp:cNvPr id="0" name=""/>
        <dsp:cNvSpPr/>
      </dsp:nvSpPr>
      <dsp:spPr>
        <a:xfrm>
          <a:off x="0" y="0"/>
          <a:ext cx="8234572" cy="1447360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b="1" u="sng" kern="1200" noProof="0" dirty="0">
              <a:solidFill>
                <a:srgbClr val="002060"/>
              </a:solidFill>
            </a:rPr>
            <a:t>Situation1: =&gt;</a:t>
          </a:r>
          <a:r>
            <a:rPr lang="de-DE" sz="2400" b="1" u="none" kern="1200" noProof="0" dirty="0">
              <a:solidFill>
                <a:schemeClr val="tx1"/>
              </a:solidFill>
            </a:rPr>
            <a:t>  </a:t>
          </a:r>
          <a:r>
            <a:rPr lang="de-DE" sz="2400" b="1" u="sng" kern="1200" noProof="0" dirty="0" err="1">
              <a:solidFill>
                <a:schemeClr val="tx1"/>
              </a:solidFill>
            </a:rPr>
            <a:t>DataBase</a:t>
          </a:r>
          <a:r>
            <a:rPr lang="de-DE" sz="2400" b="1" u="sng" kern="1200" noProof="0" dirty="0">
              <a:solidFill>
                <a:schemeClr val="tx1"/>
              </a:solidFill>
            </a:rPr>
            <a:t> Connection</a:t>
          </a:r>
          <a:endParaRPr lang="de-DE" sz="2300" b="1" kern="1200" noProof="0" dirty="0">
            <a:solidFill>
              <a:schemeClr val="tx1"/>
            </a:solidFill>
          </a:endParaRPr>
        </a:p>
      </dsp:txBody>
      <dsp:txXfrm>
        <a:off x="42392" y="42392"/>
        <a:ext cx="6867754" cy="1362576"/>
      </dsp:txXfrm>
    </dsp:sp>
    <dsp:sp modelId="{CA544AF7-F7B2-4CA5-9251-B4CDB8D06634}">
      <dsp:nvSpPr>
        <dsp:cNvPr id="0" name=""/>
        <dsp:cNvSpPr/>
      </dsp:nvSpPr>
      <dsp:spPr>
        <a:xfrm>
          <a:off x="0" y="1584174"/>
          <a:ext cx="8405529" cy="1447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b="1" u="sng" kern="1200" noProof="0" dirty="0">
              <a:solidFill>
                <a:srgbClr val="002060"/>
              </a:solidFill>
            </a:rPr>
            <a:t>Problem: </a:t>
          </a:r>
          <a:r>
            <a:rPr lang="de-DE" sz="2000" b="1" kern="1200" noProof="0" dirty="0"/>
            <a:t>Wenn jedes Mal eine neue Datenbankverbindung erstellt wird, kann das zu Effizienz- und Leistungsproblemen führen. </a:t>
          </a:r>
        </a:p>
      </dsp:txBody>
      <dsp:txXfrm>
        <a:off x="42392" y="1626566"/>
        <a:ext cx="6745545" cy="1362576"/>
      </dsp:txXfrm>
    </dsp:sp>
    <dsp:sp modelId="{2AE92D3F-F0FA-45DD-BB60-4C6FBC6BC016}">
      <dsp:nvSpPr>
        <dsp:cNvPr id="0" name=""/>
        <dsp:cNvSpPr/>
      </dsp:nvSpPr>
      <dsp:spPr>
        <a:xfrm>
          <a:off x="0" y="3377175"/>
          <a:ext cx="8704371" cy="1447360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b="1" u="sng" kern="1200" noProof="0" dirty="0">
              <a:solidFill>
                <a:srgbClr val="002060"/>
              </a:solidFill>
            </a:rPr>
            <a:t>Lösung:  </a:t>
          </a:r>
          <a:r>
            <a:rPr lang="de-DE" sz="1800" b="1" u="none" kern="1200" noProof="0" dirty="0">
              <a:solidFill>
                <a:schemeClr val="tx1"/>
              </a:solidFill>
            </a:rPr>
            <a:t>Die Datenbankverbindung wird als Singleton erstellt und von der gesamten Anwendung genutzt. </a:t>
          </a:r>
        </a:p>
      </dsp:txBody>
      <dsp:txXfrm>
        <a:off x="42392" y="3419567"/>
        <a:ext cx="6988384" cy="1362576"/>
      </dsp:txXfrm>
    </dsp:sp>
    <dsp:sp modelId="{9CA877D8-99F8-40A0-89E9-59A61C9A70F4}">
      <dsp:nvSpPr>
        <dsp:cNvPr id="0" name=""/>
        <dsp:cNvSpPr/>
      </dsp:nvSpPr>
      <dsp:spPr>
        <a:xfrm rot="5400000">
          <a:off x="68371" y="4695276"/>
          <a:ext cx="60887" cy="19763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89606" y="4702811"/>
        <a:ext cx="33487" cy="182560"/>
      </dsp:txXfrm>
    </dsp:sp>
    <dsp:sp modelId="{62643EF2-016C-41F1-8CBC-398422A85727}">
      <dsp:nvSpPr>
        <dsp:cNvPr id="0" name=""/>
        <dsp:cNvSpPr/>
      </dsp:nvSpPr>
      <dsp:spPr>
        <a:xfrm flipV="1">
          <a:off x="59824" y="4750225"/>
          <a:ext cx="129611" cy="4718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rtlCol="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88986" y="4761902"/>
        <a:ext cx="71287" cy="355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DA20C1-6EF4-43A4-BA43-EAF973A2092E}">
      <dsp:nvSpPr>
        <dsp:cNvPr id="0" name=""/>
        <dsp:cNvSpPr/>
      </dsp:nvSpPr>
      <dsp:spPr>
        <a:xfrm>
          <a:off x="10151" y="11115"/>
          <a:ext cx="7874254" cy="1447360"/>
        </a:xfrm>
        <a:prstGeom prst="roundRect">
          <a:avLst>
            <a:gd name="adj" fmla="val 10000"/>
          </a:avLst>
        </a:prstGeom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b="1" u="sng" kern="1200" noProof="0" dirty="0">
              <a:solidFill>
                <a:srgbClr val="002060"/>
              </a:solidFill>
            </a:rPr>
            <a:t>Situation2 =&gt; </a:t>
          </a:r>
          <a:r>
            <a:rPr lang="de-DE" sz="2400" b="1" u="sng" kern="1200" noProof="0" dirty="0" err="1">
              <a:solidFill>
                <a:srgbClr val="002060"/>
              </a:solidFill>
            </a:rPr>
            <a:t>Logging</a:t>
          </a:r>
          <a:r>
            <a:rPr lang="de-DE" sz="2400" b="1" u="sng" kern="1200" noProof="0" dirty="0">
              <a:solidFill>
                <a:srgbClr val="002060"/>
              </a:solidFill>
            </a:rPr>
            <a:t>: </a:t>
          </a:r>
          <a:r>
            <a:rPr lang="de-DE" sz="2400" b="1" u="none" kern="1200" noProof="0" dirty="0">
              <a:solidFill>
                <a:schemeClr val="tx1"/>
              </a:solidFill>
            </a:rPr>
            <a:t>Eine </a:t>
          </a:r>
          <a:r>
            <a:rPr lang="de-DE" sz="2400" b="1" u="none" kern="1200" noProof="0" dirty="0" err="1">
              <a:solidFill>
                <a:schemeClr val="tx1"/>
              </a:solidFill>
            </a:rPr>
            <a:t>Application</a:t>
          </a:r>
          <a:r>
            <a:rPr lang="de-DE" sz="2400" b="1" u="none" kern="1200" noProof="0" dirty="0">
              <a:solidFill>
                <a:schemeClr val="tx1"/>
              </a:solidFill>
            </a:rPr>
            <a:t> muss Logs speichern, um Aktionen und Fehler zu dokumentieren.</a:t>
          </a:r>
          <a:endParaRPr lang="de-DE" sz="2300" b="1" u="none" kern="1200" noProof="0" dirty="0">
            <a:solidFill>
              <a:schemeClr val="tx1"/>
            </a:solidFill>
          </a:endParaRPr>
        </a:p>
      </dsp:txBody>
      <dsp:txXfrm>
        <a:off x="52543" y="53507"/>
        <a:ext cx="6563533" cy="1362576"/>
      </dsp:txXfrm>
    </dsp:sp>
    <dsp:sp modelId="{99F9F089-5457-4CB7-A1A8-ED86DBFBA1E5}">
      <dsp:nvSpPr>
        <dsp:cNvPr id="0" name=""/>
        <dsp:cNvSpPr/>
      </dsp:nvSpPr>
      <dsp:spPr>
        <a:xfrm>
          <a:off x="0" y="1688587"/>
          <a:ext cx="8685776" cy="1447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b="1" u="sng" kern="1200" noProof="0" dirty="0">
              <a:solidFill>
                <a:srgbClr val="002060"/>
              </a:solidFill>
            </a:rPr>
            <a:t>Problem: </a:t>
          </a:r>
          <a:r>
            <a:rPr lang="de-DE" sz="2000" b="1" u="none" kern="1200" noProof="0" dirty="0">
              <a:solidFill>
                <a:schemeClr val="tx1"/>
              </a:solidFill>
            </a:rPr>
            <a:t>Wenn mehrere Log-Objekte erstellt werden, können die Logs unordentlich werden und das System kompliziert machen.</a:t>
          </a:r>
        </a:p>
      </dsp:txBody>
      <dsp:txXfrm>
        <a:off x="42392" y="1730979"/>
        <a:ext cx="6973274" cy="1362576"/>
      </dsp:txXfrm>
    </dsp:sp>
    <dsp:sp modelId="{23A544BD-92CF-497F-B12B-ECFC42C5DA66}">
      <dsp:nvSpPr>
        <dsp:cNvPr id="0" name=""/>
        <dsp:cNvSpPr/>
      </dsp:nvSpPr>
      <dsp:spPr>
        <a:xfrm>
          <a:off x="10204" y="3341353"/>
          <a:ext cx="8814705" cy="1447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rtlCol="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b="1" u="sng" kern="1200" noProof="0" dirty="0">
              <a:solidFill>
                <a:srgbClr val="002060"/>
              </a:solidFill>
            </a:rPr>
            <a:t>Lösung: </a:t>
          </a:r>
          <a:r>
            <a:rPr lang="de-DE" sz="2000" b="1" u="none" kern="1200" noProof="0" dirty="0">
              <a:solidFill>
                <a:schemeClr val="tx1"/>
              </a:solidFill>
            </a:rPr>
            <a:t>Wenn</a:t>
          </a:r>
          <a:r>
            <a:rPr lang="de-DE" sz="2400" b="1" u="none" kern="1200" noProof="0" dirty="0">
              <a:solidFill>
                <a:srgbClr val="002060"/>
              </a:solidFill>
            </a:rPr>
            <a:t> </a:t>
          </a:r>
          <a:r>
            <a:rPr lang="de-DE" sz="2000" b="1" u="none" kern="1200" noProof="0" dirty="0">
              <a:solidFill>
                <a:schemeClr val="tx1"/>
              </a:solidFill>
            </a:rPr>
            <a:t>die Log-Klasse als Singleton gemacht wird, gibt es nur einen zentralen Punkt für die Log-Aufzeichnung. </a:t>
          </a:r>
        </a:p>
      </dsp:txBody>
      <dsp:txXfrm>
        <a:off x="52596" y="3383745"/>
        <a:ext cx="7078042" cy="1362576"/>
      </dsp:txXfrm>
    </dsp:sp>
    <dsp:sp modelId="{7A60A737-CEA7-4485-B9CD-5BC514102A0E}">
      <dsp:nvSpPr>
        <dsp:cNvPr id="0" name=""/>
        <dsp:cNvSpPr/>
      </dsp:nvSpPr>
      <dsp:spPr>
        <a:xfrm>
          <a:off x="8546268" y="1097581"/>
          <a:ext cx="940784" cy="94078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rtlCol="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 dirty="0"/>
        </a:p>
      </dsp:txBody>
      <dsp:txXfrm>
        <a:off x="8757944" y="1097581"/>
        <a:ext cx="517432" cy="707940"/>
      </dsp:txXfrm>
    </dsp:sp>
    <dsp:sp modelId="{4885555A-4F02-46E6-8FAC-92BB852385D6}">
      <dsp:nvSpPr>
        <dsp:cNvPr id="0" name=""/>
        <dsp:cNvSpPr/>
      </dsp:nvSpPr>
      <dsp:spPr>
        <a:xfrm>
          <a:off x="9383361" y="2776520"/>
          <a:ext cx="940784" cy="940784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rtlCol="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595037" y="2776520"/>
        <a:ext cx="517432" cy="7079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EA8C5A89-D750-4C9C-AD82-BD87E1631370}" type="datetime1">
              <a:rPr lang="de-DE" smtClean="0"/>
              <a:t>25.10.2024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de-DE" smtClean="0"/>
              <a:pPr algn="r" rtl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729E0972-DB1D-4D71-93B8-56ECB99C47FF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dirty="0"/>
              <a:t>Textmasterformat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3EBA5BD7-F043-4D1B-AA17-CD412FC534DE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45846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5137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8930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29F935-D9D4-CA48-CDE1-B385B229C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80E65F3-BD04-C013-5261-39150D9B35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948C445-4201-8B4B-3EE3-519E0D4415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B5D19A-C339-119F-BEFB-4D0C36793D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897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en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Gerader Verbinde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Gerader Verbinde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Gerader Verbinde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Untere Linien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ihand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de-DE" dirty="0"/>
            </a:p>
          </p:txBody>
        </p:sp>
        <p:sp>
          <p:nvSpPr>
            <p:cNvPr id="10" name="Freihand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de-DE" dirty="0"/>
            </a:p>
          </p:txBody>
        </p:sp>
        <p:sp>
          <p:nvSpPr>
            <p:cNvPr id="11" name="Freihand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de-DE" dirty="0"/>
            </a:p>
          </p:txBody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22" name="Datumsplatzhalter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7490488-1D2D-45FC-A42D-25F856479C81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23" name="Fußzeilenplatzhalter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24" name="Foliennummernplatzhalter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0E48D7D-22EE-42F4-A78D-BF51DA417E59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9457F39-CBF0-4D6E-8223-6AABCE028B0C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D80A33B-F0D3-4CCD-934C-3A418D338F48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en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Gerader Verbinde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Gerader Verbinde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Gerader Verbinde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800029A-92A0-4B83-B83D-3D25E123C16B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50DE14F-832E-4243-A64C-072E4112B828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CA0E625-2BCF-471C-BF07-3E47DAD03A33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1F216F1-5E6C-4D1E-8B04-BA461CF83008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78460F5-0682-4F91-B958-17F2E22238F4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32E1AF8-0C97-41FF-9C69-BFEB0F5A6EF5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3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DAA85DC-AC20-450F-8EFE-0D856D5BDC88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inke Linien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ihand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 dirty="0"/>
            </a:p>
          </p:txBody>
        </p:sp>
        <p:sp>
          <p:nvSpPr>
            <p:cNvPr id="11" name="Freihand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 dirty="0"/>
            </a:p>
          </p:txBody>
        </p:sp>
        <p:sp>
          <p:nvSpPr>
            <p:cNvPr id="14" name="Freihand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 dirty="0"/>
            </a:p>
          </p:txBody>
        </p: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de-DE" dirty="0"/>
              <a:t>Textmasterformate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EBCA-1808-4B9E-8140-5B390D90011A}" type="datetime1">
              <a:rPr lang="de-DE" smtClean="0"/>
              <a:pPr/>
              <a:t>25.10.2024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singleton-design-pattern/?ref=gcse_outind" TargetMode="External"/><Relationship Id="rId2" Type="http://schemas.openxmlformats.org/officeDocument/2006/relationships/hyperlink" Target="https://refactoring.guru/design-patterns/singleton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tutorialspoint.com/design_pattern/singleton_pattern.htm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/>
              <a:t>Singleton Design Pattern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>
          <a:xfrm>
            <a:off x="1660587" y="2780928"/>
            <a:ext cx="8735325" cy="1752600"/>
          </a:xfrm>
        </p:spPr>
        <p:txBody>
          <a:bodyPr rtlCol="0"/>
          <a:lstStyle/>
          <a:p>
            <a:pPr rtl="0"/>
            <a:r>
              <a:rPr lang="de-DE" dirty="0"/>
              <a:t>Merve Koc</a:t>
            </a:r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0BA14-114B-9E85-A855-0CF7A7A87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E4E888-73A3-C5E9-73B2-6CB627700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161" y="-171400"/>
            <a:ext cx="10360501" cy="1223963"/>
          </a:xfrm>
        </p:spPr>
        <p:txBody>
          <a:bodyPr rtlCol="0">
            <a:normAutofit/>
          </a:bodyPr>
          <a:lstStyle/>
          <a:p>
            <a:pPr rtl="0"/>
            <a:r>
              <a:rPr lang="de-DE" sz="4800" dirty="0"/>
              <a:t>Wann brauchen wir Singleton?</a:t>
            </a:r>
          </a:p>
        </p:txBody>
      </p:sp>
      <p:graphicFrame>
        <p:nvGraphicFramePr>
          <p:cNvPr id="5" name="Inhaltsplatzhalter 4" descr="Gestaffelter Prozess mit 3 Aufgaben, die untereinander angeordnet sind. Zwei abwärts gerichtete Pfeile zeigen den Fortschritt von der ersten zur zweiten und von der zweiten zur dritten Aufgabe.">
            <a:extLst>
              <a:ext uri="{FF2B5EF4-FFF2-40B4-BE49-F238E27FC236}">
                <a16:creationId xmlns:a16="http://schemas.microsoft.com/office/drawing/2014/main" id="{6224EF9A-A1AE-0A19-F85B-58EEA0F2B04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638557469"/>
              </p:ext>
            </p:extLst>
          </p:nvPr>
        </p:nvGraphicFramePr>
        <p:xfrm>
          <a:off x="903983" y="1052563"/>
          <a:ext cx="11161239" cy="482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Grafik 2">
            <a:extLst>
              <a:ext uri="{FF2B5EF4-FFF2-40B4-BE49-F238E27FC236}">
                <a16:creationId xmlns:a16="http://schemas.microsoft.com/office/drawing/2014/main" id="{E78EB928-37D5-C897-907E-D635EBAF05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22604" y="1052563"/>
            <a:ext cx="4252796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346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981844" y="254842"/>
            <a:ext cx="8938472" cy="897064"/>
          </a:xfrm>
        </p:spPr>
        <p:txBody>
          <a:bodyPr rtlCol="0"/>
          <a:lstStyle/>
          <a:p>
            <a:pPr rtl="0"/>
            <a:r>
              <a:rPr lang="de-DE" dirty="0"/>
              <a:t>      Vorteilen: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981844" y="2079923"/>
            <a:ext cx="7776864" cy="3038229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</a:t>
            </a:r>
            <a:r>
              <a:rPr lang="de-DE" sz="24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 Singleton-Pattern bietet eine kontrollierte </a:t>
            </a:r>
            <a:r>
              <a:rPr lang="de-DE" sz="2400" b="1" cap="none" dirty="0"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de-DE" sz="24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rt und Weise, globale Zustände zu verwalten.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2400" b="1" cap="none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2400" b="1" cap="none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2400" b="1" cap="none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sz="24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 spart </a:t>
            </a:r>
            <a:r>
              <a:rPr lang="de-DE" sz="2400" b="1" cap="none" dirty="0">
                <a:latin typeface="Times New Roman" panose="02020603050405020304" pitchFamily="18" charset="0"/>
                <a:ea typeface="Times New Roman" panose="02020603050405020304" pitchFamily="18" charset="0"/>
              </a:rPr>
              <a:t>S</a:t>
            </a:r>
            <a:r>
              <a:rPr lang="de-DE" sz="24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peicherplatz, da nur eine </a:t>
            </a:r>
            <a:r>
              <a:rPr lang="de-DE" sz="2400" b="1" cap="none" dirty="0">
                <a:latin typeface="Times New Roman" panose="02020603050405020304" pitchFamily="18" charset="0"/>
                <a:ea typeface="Times New Roman" panose="02020603050405020304" pitchFamily="18" charset="0"/>
              </a:rPr>
              <a:t>I</a:t>
            </a:r>
            <a:r>
              <a:rPr lang="de-DE" sz="24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nstanz erstellt wird.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1800" b="1" cap="none" dirty="0">
              <a:latin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1800" b="1" cap="none" dirty="0">
              <a:latin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AE1514C-3442-A305-32BB-13196F29E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852" y="254842"/>
            <a:ext cx="879543" cy="71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D47ED-7BCB-6E03-DD20-2017111FE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846EFAB-9FA1-74F9-D66C-43C6A0AA8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844" y="254842"/>
            <a:ext cx="8938472" cy="897064"/>
          </a:xfrm>
        </p:spPr>
        <p:txBody>
          <a:bodyPr rtlCol="0"/>
          <a:lstStyle/>
          <a:p>
            <a:pPr rtl="0"/>
            <a:r>
              <a:rPr lang="de-DE" dirty="0"/>
              <a:t>       Nachteilen: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166A15E-1C50-C4C7-9CA3-B7732634A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3852" y="1700808"/>
            <a:ext cx="7776864" cy="4104456"/>
          </a:xfrm>
        </p:spPr>
        <p:txBody>
          <a:bodyPr rtlCol="0">
            <a:norm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sz="24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 könnte </a:t>
            </a:r>
            <a:r>
              <a:rPr lang="de-DE" sz="2400" b="1" cap="none" dirty="0">
                <a:latin typeface="Times New Roman" panose="02020603050405020304" pitchFamily="18" charset="0"/>
                <a:ea typeface="Times New Roman" panose="02020603050405020304" pitchFamily="18" charset="0"/>
              </a:rPr>
              <a:t>z</a:t>
            </a:r>
            <a:r>
              <a:rPr lang="de-DE" sz="24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 Problemen führen, wenn </a:t>
            </a:r>
            <a:r>
              <a:rPr lang="de-DE" sz="2400" b="1" cap="none" dirty="0">
                <a:latin typeface="Times New Roman" panose="02020603050405020304" pitchFamily="18" charset="0"/>
                <a:ea typeface="Times New Roman" panose="02020603050405020304" pitchFamily="18" charset="0"/>
              </a:rPr>
              <a:t>m</a:t>
            </a:r>
            <a:r>
              <a:rPr lang="de-DE" sz="24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ehrere Threads gleichzeitig </a:t>
            </a:r>
            <a:r>
              <a:rPr lang="de-DE" sz="2400" b="1" cap="none" dirty="0"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de-DE" sz="24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uf </a:t>
            </a:r>
            <a:r>
              <a:rPr lang="de-DE" sz="2400" b="1" cap="none" dirty="0">
                <a:latin typeface="Times New Roman" panose="02020603050405020304" pitchFamily="18" charset="0"/>
                <a:ea typeface="Times New Roman" panose="02020603050405020304" pitchFamily="18" charset="0"/>
              </a:rPr>
              <a:t>d</a:t>
            </a:r>
            <a:r>
              <a:rPr lang="de-DE" sz="24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ie Instanz zugreifen.</a:t>
            </a:r>
          </a:p>
          <a:p>
            <a:pPr rtl="0"/>
            <a:endParaRPr lang="de-DE" sz="2000" b="1" u="sng" cap="none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rtl="0"/>
            <a:r>
              <a:rPr lang="de-DE" sz="2000" b="1" u="sng" cap="none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Wie können wir es lösen?</a:t>
            </a:r>
          </a:p>
          <a:p>
            <a:pPr rtl="0"/>
            <a:r>
              <a:rPr lang="de-DE" sz="20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-Multithreaded </a:t>
            </a:r>
            <a:r>
              <a:rPr lang="de-DE" sz="2000" b="1" cap="none" dirty="0">
                <a:latin typeface="Times New Roman" panose="02020603050405020304" pitchFamily="18" charset="0"/>
                <a:ea typeface="Times New Roman" panose="02020603050405020304" pitchFamily="18" charset="0"/>
              </a:rPr>
              <a:t>U</a:t>
            </a:r>
            <a:r>
              <a:rPr lang="de-DE" sz="20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mgebung </a:t>
            </a:r>
            <a:endParaRPr lang="de-DE" sz="2000" b="1" u="sng" cap="none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2400" b="1" cap="none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sz="24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Wenn viele Benutzer gleichzeitig auf eine einzige Verbindung zugreifen, kann es zu Überlastung und Wartezeiten kommen.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2400" b="1" cap="none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rtl="0"/>
            <a:endParaRPr lang="de-DE" sz="2400" b="1" cap="none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rtl="0"/>
            <a:r>
              <a:rPr lang="de-DE" sz="1800" b="1" u="sng" cap="none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Wie können wir es lösen?</a:t>
            </a:r>
          </a:p>
          <a:p>
            <a:pPr rtl="0"/>
            <a:r>
              <a:rPr lang="de-DE" sz="1800" b="1" cap="none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</a:t>
            </a:r>
            <a:r>
              <a:rPr lang="de-DE" sz="1800" b="1" cap="non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Load Balancing</a:t>
            </a:r>
            <a:endParaRPr lang="de-DE" sz="1800" b="1" u="sng" cap="none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rtl="0"/>
            <a:endParaRPr lang="de-DE" sz="1800" b="1" cap="none" dirty="0">
              <a:latin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1800" b="1" cap="none" dirty="0">
              <a:latin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2FA6531-A7F7-5E4D-4DC9-72048E1DA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876" y="270516"/>
            <a:ext cx="720080" cy="71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7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76CAF-B128-5CFF-B458-AD37C9529B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EC7684B-09D7-FF1C-0E84-557D67944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844" y="254842"/>
            <a:ext cx="8938472" cy="897064"/>
          </a:xfrm>
        </p:spPr>
        <p:txBody>
          <a:bodyPr rtlCol="0"/>
          <a:lstStyle/>
          <a:p>
            <a:pPr rtl="0"/>
            <a:r>
              <a:rPr lang="de-DE" dirty="0"/>
              <a:t>      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2FE4B2F-5553-EC2A-1FDD-1F866011F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9933" y="1412776"/>
            <a:ext cx="6408712" cy="4176464"/>
          </a:xfrm>
        </p:spPr>
        <p:txBody>
          <a:bodyPr rtlCol="0">
            <a:norm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sz="1800" b="1" cap="none" dirty="0">
                <a:latin typeface="Times New Roman" panose="02020603050405020304" pitchFamily="18" charset="0"/>
              </a:rPr>
              <a:t>In einer Multithreaded Umgebung kann es passieren, dass mehrere Threads gleichzeitig auf 'getInstance()' zugreifen wollen.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1800" b="1" cap="none" dirty="0">
              <a:latin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1800" b="1" cap="none" dirty="0">
              <a:latin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1800" b="1" cap="none" dirty="0">
              <a:latin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1800" b="1" cap="none" dirty="0">
              <a:latin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1800" b="1" cap="none" dirty="0">
              <a:latin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1800" b="1" cap="none" dirty="0">
              <a:latin typeface="Times New Roman" panose="02020603050405020304" pitchFamily="18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sz="1800" b="1" cap="none" dirty="0">
                <a:latin typeface="Times New Roman" panose="02020603050405020304" pitchFamily="18" charset="0"/>
              </a:rPr>
              <a:t>Mit dem 'synchronized' Schlüsselwort stellen wir sicher, dass immer nur ein Thread gleichzeitig die Methode aufrufen kann, und so bleibt die Klasse thread-sicher.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A0A44F4-9BAE-48EC-EAFD-365367D90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6580" y="2060848"/>
            <a:ext cx="4277322" cy="153373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8FB7BA0-10C4-BEFC-510C-C4B6BF3212E9}"/>
              </a:ext>
            </a:extLst>
          </p:cNvPr>
          <p:cNvSpPr txBox="1"/>
          <p:nvPr/>
        </p:nvSpPr>
        <p:spPr>
          <a:xfrm>
            <a:off x="1125860" y="225552"/>
            <a:ext cx="5441315" cy="468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de-DE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5.Multithreading und Singleton</a:t>
            </a:r>
            <a:endParaRPr lang="de-DE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26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2781EC7-CB6C-06C0-1F32-F913A3D39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0116" y="1223536"/>
            <a:ext cx="5013176" cy="501317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23A9B77-98FD-9AC8-034B-23F24633E29E}"/>
              </a:ext>
            </a:extLst>
          </p:cNvPr>
          <p:cNvSpPr txBox="1"/>
          <p:nvPr/>
        </p:nvSpPr>
        <p:spPr>
          <a:xfrm>
            <a:off x="6598468" y="404664"/>
            <a:ext cx="50131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de-DE" dirty="0"/>
          </a:p>
          <a:p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43ED6F1-0D39-E502-19EE-E290D231AAB1}"/>
              </a:ext>
            </a:extLst>
          </p:cNvPr>
          <p:cNvSpPr txBox="1"/>
          <p:nvPr/>
        </p:nvSpPr>
        <p:spPr>
          <a:xfrm>
            <a:off x="3877810" y="395260"/>
            <a:ext cx="5441315" cy="374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de-DE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5.Multithreading und Singleton</a:t>
            </a:r>
            <a:endParaRPr lang="de-DE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C708D69F-27F3-ECA0-93EF-9C95AE07E38A}"/>
              </a:ext>
            </a:extLst>
          </p:cNvPr>
          <p:cNvSpPr txBox="1"/>
          <p:nvPr/>
        </p:nvSpPr>
        <p:spPr>
          <a:xfrm>
            <a:off x="939333" y="260648"/>
            <a:ext cx="872858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de-DE" dirty="0"/>
          </a:p>
          <a:p>
            <a:r>
              <a:rPr lang="de-DE" sz="3200" b="1" dirty="0"/>
              <a:t>Double-Checked Locking: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26DC302-7951-D9E5-904E-067845531019}"/>
              </a:ext>
            </a:extLst>
          </p:cNvPr>
          <p:cNvSpPr txBox="1"/>
          <p:nvPr/>
        </p:nvSpPr>
        <p:spPr>
          <a:xfrm>
            <a:off x="939333" y="2732704"/>
            <a:ext cx="450700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Double-Checked Locking bedeutet, dass die Instanz zweimal geprüft wird, bevor eine neue erstellt wird.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71ED545-5C3A-2F7C-2688-5B9DD6066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0860" y="1340768"/>
            <a:ext cx="6496933" cy="435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707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E5EC30B7-D103-43AC-735D-BB52156C896D}"/>
              </a:ext>
            </a:extLst>
          </p:cNvPr>
          <p:cNvSpPr txBox="1"/>
          <p:nvPr/>
        </p:nvSpPr>
        <p:spPr>
          <a:xfrm>
            <a:off x="909836" y="1536174"/>
            <a:ext cx="610897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Load Balancing (Lastverteilung)</a:t>
            </a:r>
          </a:p>
          <a:p>
            <a:endParaRPr lang="de-DE" dirty="0"/>
          </a:p>
          <a:p>
            <a:pPr marL="342900" indent="-342900">
              <a:buFont typeface="Symbol" panose="05050102010706020507" pitchFamily="18" charset="2"/>
              <a:buChar char="-"/>
            </a:pPr>
            <a:r>
              <a:rPr lang="de-DE" dirty="0"/>
              <a:t>Wenn viele Nutzer auf die Datenbank zugreifen, hilft der Load Balancer.</a:t>
            </a:r>
          </a:p>
          <a:p>
            <a:pPr marL="342900" indent="-342900">
              <a:buFont typeface="Symbol" panose="05050102010706020507" pitchFamily="18" charset="2"/>
              <a:buChar char="-"/>
            </a:pPr>
            <a:endParaRPr lang="de-DE" dirty="0"/>
          </a:p>
          <a:p>
            <a:pPr marL="342900" indent="-342900">
              <a:buFont typeface="Symbol" panose="05050102010706020507" pitchFamily="18" charset="2"/>
              <a:buChar char="-"/>
            </a:pPr>
            <a:r>
              <a:rPr lang="de-DE" dirty="0"/>
              <a:t>Der Load Balancer verteilt die Anfragen auf verschiedene Server.</a:t>
            </a:r>
          </a:p>
          <a:p>
            <a:pPr marL="342900" indent="-342900">
              <a:buFont typeface="Symbol" panose="05050102010706020507" pitchFamily="18" charset="2"/>
              <a:buChar char="-"/>
            </a:pPr>
            <a:endParaRPr lang="de-DE" dirty="0"/>
          </a:p>
          <a:p>
            <a:pPr marL="342900" indent="-342900">
              <a:buFont typeface="Symbol" panose="05050102010706020507" pitchFamily="18" charset="2"/>
              <a:buChar char="-"/>
            </a:pPr>
            <a:r>
              <a:rPr lang="de-DE" dirty="0"/>
              <a:t>So wird die Last gleichmäßig verteilt.</a:t>
            </a:r>
          </a:p>
          <a:p>
            <a:pPr marL="342900" indent="-342900">
              <a:buFont typeface="Symbol" panose="05050102010706020507" pitchFamily="18" charset="2"/>
              <a:buChar char="-"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4454296-5269-C849-C02B-1DD457065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2484" y="908721"/>
            <a:ext cx="5328592" cy="452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43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C91DBC9A-6932-5F56-BE6D-08BBDABF520A}"/>
              </a:ext>
            </a:extLst>
          </p:cNvPr>
          <p:cNvSpPr txBox="1"/>
          <p:nvPr/>
        </p:nvSpPr>
        <p:spPr>
          <a:xfrm>
            <a:off x="981844" y="332656"/>
            <a:ext cx="9261798" cy="5139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de-DE" dirty="0"/>
          </a:p>
          <a:p>
            <a:r>
              <a:rPr lang="de-DE" sz="3200" u="sng" dirty="0"/>
              <a:t>     REFERENZENVERZEICHNIS</a:t>
            </a:r>
          </a:p>
          <a:p>
            <a:endParaRPr lang="de-DE" sz="3200" u="sng" dirty="0"/>
          </a:p>
          <a:p>
            <a:endParaRPr lang="de-DE" dirty="0"/>
          </a:p>
          <a:p>
            <a:pPr marL="457200" indent="-457200">
              <a:buFont typeface="+mj-lt"/>
              <a:buAutoNum type="arabicParenR"/>
            </a:pPr>
            <a:r>
              <a:rPr lang="de-DE" dirty="0">
                <a:hlinkClick r:id="rId2"/>
              </a:rPr>
              <a:t>https://refactoring.guru/design-patterns/singleton</a:t>
            </a:r>
            <a:endParaRPr lang="de-DE" dirty="0"/>
          </a:p>
          <a:p>
            <a:pPr marL="457200" indent="-457200">
              <a:buFont typeface="+mj-lt"/>
              <a:buAutoNum type="arabicParenR"/>
            </a:pPr>
            <a:endParaRPr lang="de-DE" dirty="0"/>
          </a:p>
          <a:p>
            <a:pPr marL="457200" indent="-457200">
              <a:buFont typeface="+mj-lt"/>
              <a:buAutoNum type="arabicParenR"/>
            </a:pPr>
            <a:r>
              <a:rPr lang="de-DE" dirty="0">
                <a:hlinkClick r:id="rId3"/>
              </a:rPr>
              <a:t>https://www.geeksforgeeks.org/singleton-design-pattern/?ref=gcse_outind</a:t>
            </a:r>
            <a:endParaRPr lang="de-DE" dirty="0"/>
          </a:p>
          <a:p>
            <a:pPr marL="457200" indent="-457200">
              <a:buFont typeface="+mj-lt"/>
              <a:buAutoNum type="arabicParenR"/>
            </a:pPr>
            <a:endParaRPr lang="de-DE" dirty="0"/>
          </a:p>
          <a:p>
            <a:pPr marL="457200" indent="-457200">
              <a:buFont typeface="+mj-lt"/>
              <a:buAutoNum type="arabicParenR"/>
            </a:pPr>
            <a:r>
              <a:rPr lang="de-DE" dirty="0">
                <a:hlinkClick r:id="rId4"/>
              </a:rPr>
              <a:t>https://www.tutorialspoint.com/design_pattern/singleton_pattern.htm</a:t>
            </a:r>
            <a:endParaRPr lang="de-DE" dirty="0"/>
          </a:p>
          <a:p>
            <a:pPr marL="457200" indent="-457200">
              <a:buFont typeface="+mj-lt"/>
              <a:buAutoNum type="arabicParenR"/>
            </a:pPr>
            <a:endParaRPr lang="de-DE" dirty="0"/>
          </a:p>
          <a:p>
            <a:pPr marL="457200" indent="-457200">
              <a:buFont typeface="+mj-lt"/>
              <a:buAutoNum type="arabicParenR"/>
            </a:pPr>
            <a:r>
              <a:rPr lang="de-DE" dirty="0"/>
              <a:t>https://docs.oracle.com/javaee/7/tutorial/ejb-basicexamples002.htm</a:t>
            </a:r>
          </a:p>
        </p:txBody>
      </p:sp>
    </p:spTree>
    <p:extLst>
      <p:ext uri="{BB962C8B-B14F-4D97-AF65-F5344CB8AC3E}">
        <p14:creationId xmlns:p14="http://schemas.microsoft.com/office/powerpoint/2010/main" val="192785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7DA3CE66-6960-A712-9853-B4E9089F8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012" y="1268760"/>
            <a:ext cx="7642449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91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61EE9F-9C25-EFAB-C92A-7AF692E7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u="sng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3AC179B-DC77-E6E3-FF1A-1AC806CF1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b="1" dirty="0"/>
              <a:t>Einleitung</a:t>
            </a:r>
          </a:p>
          <a:p>
            <a:pPr marL="514350" indent="-514350">
              <a:buFont typeface="+mj-lt"/>
              <a:buAutoNum type="arabicPeriod"/>
            </a:pPr>
            <a:r>
              <a:rPr lang="de-DE" b="1" dirty="0"/>
              <a:t>Singleton Pattern Klassen Diagramm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Beispiele und Anwendungsgebiete</a:t>
            </a:r>
          </a:p>
          <a:p>
            <a:pPr marL="514350" indent="-514350">
              <a:buFont typeface="+mj-lt"/>
              <a:buAutoNum type="arabicPeriod"/>
            </a:pPr>
            <a:r>
              <a:rPr lang="de-DE" b="1" dirty="0"/>
              <a:t>Vorteilen und Nachteilen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Multithreading und Singleton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800" b="1" dirty="0"/>
              <a:t>Double-Checked Locking</a:t>
            </a:r>
            <a:endParaRPr lang="de-DE" b="1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Load Balancing (Lastverteilung)</a:t>
            </a:r>
            <a:endParaRPr lang="de-DE" b="1" dirty="0"/>
          </a:p>
          <a:p>
            <a:pPr marL="514350" indent="-514350">
              <a:buFont typeface="+mj-lt"/>
              <a:buAutoNum type="arabicPeriod"/>
            </a:pPr>
            <a:endParaRPr lang="de-DE" b="1" dirty="0"/>
          </a:p>
          <a:p>
            <a:pPr marL="514350" indent="-514350">
              <a:buFont typeface="+mj-lt"/>
              <a:buAutoNum type="arabicPeriod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110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C4B891-68EF-BEB0-CC11-0B5F9D172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908" y="188640"/>
            <a:ext cx="5019545" cy="1223963"/>
          </a:xfrm>
        </p:spPr>
        <p:txBody>
          <a:bodyPr/>
          <a:lstStyle/>
          <a:p>
            <a:r>
              <a:rPr lang="de-DE" b="1" dirty="0"/>
              <a:t>Einleitung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3C5EE73-7231-6A8F-2164-EB52C4797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Das Singleton-Pattern wird oft in Softwareprojekten verwendet, um sicherzustellen, dass es </a:t>
            </a:r>
            <a:r>
              <a:rPr lang="de-DE" u="sng" dirty="0"/>
              <a:t>nur eine Instanz </a:t>
            </a:r>
            <a:r>
              <a:rPr lang="de-DE" dirty="0"/>
              <a:t>einer Klasse gibt.</a:t>
            </a:r>
          </a:p>
          <a:p>
            <a:endParaRPr lang="de-DE" dirty="0"/>
          </a:p>
          <a:p>
            <a:r>
              <a:rPr lang="de-DE" dirty="0"/>
              <a:t>Das Ziel des Singleton-Patterns ist es, eine kontrollierte, globale Instanz zu haben.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5301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>
          <a:xfrm>
            <a:off x="981844" y="404664"/>
            <a:ext cx="10360501" cy="864096"/>
          </a:xfrm>
        </p:spPr>
        <p:txBody>
          <a:bodyPr rtlCol="0"/>
          <a:lstStyle/>
          <a:p>
            <a:pPr rtl="0"/>
            <a:r>
              <a:rPr lang="de-DE" dirty="0"/>
              <a:t>Was ist das?</a:t>
            </a:r>
          </a:p>
        </p:txBody>
      </p:sp>
      <p:sp>
        <p:nvSpPr>
          <p:cNvPr id="14" name="Inhaltsplatzhalter 13"/>
          <p:cNvSpPr>
            <a:spLocks noGrp="1"/>
          </p:cNvSpPr>
          <p:nvPr>
            <p:ph idx="1"/>
          </p:nvPr>
        </p:nvSpPr>
        <p:spPr>
          <a:xfrm>
            <a:off x="820788" y="2420888"/>
            <a:ext cx="5256584" cy="2268252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Das Singleton-Design-Pattern stellt sicher, dass eine Klasse nur eine einzige Instanz haben kann, und bietet einen globalen Zugriffspunkt auf diese Instanz. </a:t>
            </a:r>
          </a:p>
          <a:p>
            <a:pPr marL="0" indent="0" rtl="0">
              <a:buNone/>
            </a:pP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8B19AB4-8A24-D5AC-4D56-424B0E01B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452" y="1376366"/>
            <a:ext cx="5506218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B6B632DF-B370-4D09-BC51-60109FC29574}"/>
              </a:ext>
            </a:extLst>
          </p:cNvPr>
          <p:cNvSpPr txBox="1"/>
          <p:nvPr/>
        </p:nvSpPr>
        <p:spPr>
          <a:xfrm>
            <a:off x="945840" y="692696"/>
            <a:ext cx="102971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de-DE" dirty="0"/>
              <a:t>Bei normalen Klassen können Sie beliebig viele neue Instanzen erstellen. </a:t>
            </a:r>
          </a:p>
          <a:p>
            <a:pPr rtl="0"/>
            <a:r>
              <a:rPr lang="de-DE" dirty="0"/>
              <a:t>Zum Beispiel: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88BD98B-C9CE-41F0-B10D-B45038FD8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908" y="1844824"/>
            <a:ext cx="7704856" cy="39817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01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feld 16">
            <a:extLst>
              <a:ext uri="{FF2B5EF4-FFF2-40B4-BE49-F238E27FC236}">
                <a16:creationId xmlns:a16="http://schemas.microsoft.com/office/drawing/2014/main" id="{7766E0BF-2D1A-41CD-91B5-7CBB26FE9137}"/>
              </a:ext>
            </a:extLst>
          </p:cNvPr>
          <p:cNvSpPr txBox="1"/>
          <p:nvPr/>
        </p:nvSpPr>
        <p:spPr>
          <a:xfrm>
            <a:off x="2210630" y="4941168"/>
            <a:ext cx="740752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de-DE" sz="2000" dirty="0"/>
          </a:p>
          <a:p>
            <a:endParaRPr lang="de-DE" sz="2000" dirty="0"/>
          </a:p>
          <a:p>
            <a:r>
              <a:rPr lang="de-DE" sz="2000" dirty="0"/>
              <a:t>Auch wenn wir unterschiedliche Namen wie </a:t>
            </a:r>
            <a:r>
              <a:rPr lang="de-DE" sz="2000" dirty="0" err="1"/>
              <a:t>firstInstance</a:t>
            </a:r>
            <a:r>
              <a:rPr lang="de-DE" sz="2000" dirty="0"/>
              <a:t> und </a:t>
            </a:r>
            <a:r>
              <a:rPr lang="de-DE" sz="2000" dirty="0" err="1"/>
              <a:t>secondInstance</a:t>
            </a:r>
            <a:r>
              <a:rPr lang="de-DE" sz="2000" dirty="0"/>
              <a:t> benutzen, gibt getInstance() immer dieselbe Instanz zurück.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1BD8D6-2E81-FE77-3E70-AF626CDD0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940" y="692696"/>
            <a:ext cx="8136904" cy="462979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4381C9F-72CE-FFA5-EDA4-863F18434241}"/>
              </a:ext>
            </a:extLst>
          </p:cNvPr>
          <p:cNvSpPr txBox="1"/>
          <p:nvPr/>
        </p:nvSpPr>
        <p:spPr>
          <a:xfrm>
            <a:off x="1845940" y="116632"/>
            <a:ext cx="61075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Beispielcode für das Singleton-Design-Pattern</a:t>
            </a:r>
          </a:p>
        </p:txBody>
      </p:sp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0FEFEB4-0459-C87E-876C-1B41FF815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4012" y="332656"/>
            <a:ext cx="6821699" cy="581218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161" y="-171400"/>
            <a:ext cx="10360501" cy="1223963"/>
          </a:xfrm>
        </p:spPr>
        <p:txBody>
          <a:bodyPr rtlCol="0">
            <a:normAutofit/>
          </a:bodyPr>
          <a:lstStyle/>
          <a:p>
            <a:pPr rtl="0"/>
            <a:r>
              <a:rPr lang="de-DE" sz="4800" dirty="0"/>
              <a:t>Wann brauchen wir Singleton?</a:t>
            </a:r>
          </a:p>
        </p:txBody>
      </p:sp>
      <p:graphicFrame>
        <p:nvGraphicFramePr>
          <p:cNvPr id="5" name="Inhaltsplatzhalter 4" descr="Gestaffelter Prozess mit 3 Aufgaben, die untereinander angeordnet sind. Zwei abwärts gerichtete Pfeile zeigen den Fortschritt von der ersten zur zweiten und von der zweiten zur dritten Aufgabe.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72843455"/>
              </p:ext>
            </p:extLst>
          </p:nvPr>
        </p:nvGraphicFramePr>
        <p:xfrm>
          <a:off x="903983" y="1052563"/>
          <a:ext cx="11161239" cy="482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Grafik 7" descr="Ein Bild, das Röhre, Design enthält.&#10;&#10;Automatisch generierte Beschreibung">
            <a:extLst>
              <a:ext uri="{FF2B5EF4-FFF2-40B4-BE49-F238E27FC236}">
                <a16:creationId xmlns:a16="http://schemas.microsoft.com/office/drawing/2014/main" id="{BD2EC231-767F-B84A-A5B6-C8239E9561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58573" y="1052563"/>
            <a:ext cx="4180789" cy="4824536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F0BEB662-77EC-BE69-0BF6-845340541063}"/>
              </a:ext>
            </a:extLst>
          </p:cNvPr>
          <p:cNvSpPr txBox="1"/>
          <p:nvPr/>
        </p:nvSpPr>
        <p:spPr>
          <a:xfrm>
            <a:off x="837828" y="6093296"/>
            <a:ext cx="111612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>
                <a:highlight>
                  <a:srgbClr val="0000FF"/>
                </a:highlight>
              </a:rPr>
              <a:t>So wird anstelle einer neuen Verbindung jedes Mal dieselbe Verbindung immer wieder verwendet.</a:t>
            </a:r>
          </a:p>
        </p:txBody>
      </p:sp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128CA80-E1BD-5762-2BA9-58875934B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988" y="1052736"/>
            <a:ext cx="7488832" cy="400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856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nologie 16: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58_TF02787990_TF02787990.potx" id="{4393E190-78C2-4802-8391-54969B0363A4}" vid="{EF0E7CB9-FD90-47AD-AD79-73A601F43E10}"/>
    </a:ext>
  </a:extLst>
</a:theme>
</file>

<file path=ppt/theme/theme2.xml><?xml version="1.0" encoding="utf-8"?>
<a:theme xmlns:a="http://schemas.openxmlformats.org/drawingml/2006/main" name="Office-Design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Dreifach-Schaltkreislinien-Präsentation (Breitbild)</Template>
  <TotalTime>0</TotalTime>
  <Words>507</Words>
  <Application>Microsoft Office PowerPoint</Application>
  <PresentationFormat>Benutzerdefiniert</PresentationFormat>
  <Paragraphs>87</Paragraphs>
  <Slides>18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Arial</vt:lpstr>
      <vt:lpstr>Calibri</vt:lpstr>
      <vt:lpstr>Symbol</vt:lpstr>
      <vt:lpstr>Times New Roman</vt:lpstr>
      <vt:lpstr>Technologie 16:9</vt:lpstr>
      <vt:lpstr>Singleton Design Pattern</vt:lpstr>
      <vt:lpstr>Inhaltsverzeichnis</vt:lpstr>
      <vt:lpstr>Einleitung</vt:lpstr>
      <vt:lpstr>Was ist das?</vt:lpstr>
      <vt:lpstr>PowerPoint-Präsentation</vt:lpstr>
      <vt:lpstr>PowerPoint-Präsentation</vt:lpstr>
      <vt:lpstr>PowerPoint-Präsentation</vt:lpstr>
      <vt:lpstr>Wann brauchen wir Singleton?</vt:lpstr>
      <vt:lpstr>PowerPoint-Präsentation</vt:lpstr>
      <vt:lpstr>Wann brauchen wir Singleton?</vt:lpstr>
      <vt:lpstr>      Vorteilen:</vt:lpstr>
      <vt:lpstr>       Nachteilen:</vt:lpstr>
      <vt:lpstr>       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Singleton Design Pattern</dc:title>
  <dc:creator>Merve Koc</dc:creator>
  <cp:lastModifiedBy>merve k</cp:lastModifiedBy>
  <cp:revision>11</cp:revision>
  <dcterms:created xsi:type="dcterms:W3CDTF">2024-10-24T11:20:59Z</dcterms:created>
  <dcterms:modified xsi:type="dcterms:W3CDTF">2024-10-25T01:09:18Z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